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93400"/>
  <p:notesSz cx="7556500" cy="106934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jpeg" /><Relationship Id="rId3" Type="http://schemas.openxmlformats.org/officeDocument/2006/relationships/image" Target="../media/image3.jpeg" /><Relationship Id="rId4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7.jpeg" /><Relationship Id="rId3" Type="http://schemas.openxmlformats.org/officeDocument/2006/relationships/image" Target="../media/image3.jpeg" /><Relationship Id="rId4" Type="http://schemas.openxmlformats.org/officeDocument/2006/relationships/image" Target="../media/image8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9.jpeg" /><Relationship Id="rId3" Type="http://schemas.openxmlformats.org/officeDocument/2006/relationships/image" Target="../media/image10.jpeg" /><Relationship Id="rId4" Type="http://schemas.openxmlformats.org/officeDocument/2006/relationships/image" Target="../media/image3.jpeg" /><Relationship Id="rId5" Type="http://schemas.openxmlformats.org/officeDocument/2006/relationships/image" Target="../media/image1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6460490" y="7940420"/>
            <a:ext cx="152400" cy="1524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45895" y="1709166"/>
            <a:ext cx="5358587" cy="633983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25646" y="1316886"/>
            <a:ext cx="3814451" cy="530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:</a:t>
            </a:r>
            <a:r>
              <a:rPr sz="1600">
                <a:solidFill>
                  <a:srgbClr val="000000"/>
                </a:solidFill>
                <a:latin typeface="DLMPHR+Arial"/>
                <a:cs typeface="DLMPHR+Arial"/>
              </a:rPr>
              <a:t>ꢃلꢄالت ꢂالشك انظر:حتوىꢀال</a:t>
            </a:r>
            <a:r>
              <a:rPr sz="1600" spc="23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600">
                <a:solidFill>
                  <a:srgbClr val="000000"/>
                </a:solidFill>
                <a:latin typeface="DLMPHR+Arial"/>
                <a:cs typeface="DLMPHR+Arial"/>
              </a:rPr>
              <a:t>تعددꢀ تغيرꢀꢁل أكثر لفهم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52448" y="7924061"/>
            <a:ext cx="6018264" cy="73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ꢊتغيراꢀꢁل ꢃꢁالفع العدد ꢋإن ꢆإل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3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برقم يةꢇالفر ꢊتغيراꢀال ددꢇ ꢄحددن ꢄأنن</a:t>
            </a:r>
            <a:r>
              <a:rPr sz="1400" spc="14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ꢉꢀ</a:t>
            </a:r>
            <a:r>
              <a:rPr sz="1400" spc="11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مꢈالر ꢆꢁꢇ</a:t>
            </a:r>
            <a:r>
              <a:rPr sz="1400" spc="15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حظꢅن</a:t>
            </a:r>
          </a:p>
          <a:p>
            <a:pPr marL="3091256" marR="0">
              <a:lnSpc>
                <a:spcPts val="1713"/>
              </a:lnSpc>
              <a:spcBef>
                <a:spcPts val="26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الرقم ꢉꢀ</a:t>
            </a:r>
            <a:r>
              <a:rPr sz="1400" spc="-11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يبدأ العد ꢉꢌ</a:t>
            </a:r>
            <a:r>
              <a:rPr sz="1400" spc="18">
                <a:solidFill>
                  <a:srgbClr val="000000"/>
                </a:solidFill>
                <a:latin typeface="DLMPHR+Arial"/>
                <a:cs typeface="DLMPH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4 </a:t>
            </a:r>
            <a:r>
              <a:rPr sz="1400">
                <a:solidFill>
                  <a:srgbClr val="000000"/>
                </a:solidFill>
                <a:latin typeface="DLMPHR+Arial"/>
                <a:cs typeface="DLMPHR+Arial"/>
              </a:rPr>
              <a:t>ꢉꢄك يةꢇالفر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711828" y="9888528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52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2563" y="1688845"/>
            <a:ext cx="6158483" cy="696468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487802" y="1313838"/>
            <a:ext cx="5008383" cy="4843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4</a:t>
            </a:r>
            <a:r>
              <a:rPr sz="1400" spc="66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ꢄفرعꢁا متغيرꢁꢀب ةꢁꢀرس رꢃأظ أنه دꢂسن ، مجꢀبرنꢁا</a:t>
            </a:r>
            <a:r>
              <a:rPr sz="1400" spc="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debug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 spc="14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بتشغيل ꢀقمن إذا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178175" y="5000820"/>
            <a:ext cx="4204423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ct val="0"/>
              </a:spcBef>
              <a:spcAft>
                <a:spcPct val="0"/>
              </a:spcAft>
            </a:pPr>
            <a:r>
              <a:rPr sz="2600" spc="28">
                <a:solidFill>
                  <a:srgbClr val="17365D"/>
                </a:solidFill>
                <a:latin typeface="Times New Roman"/>
                <a:cs typeface="Times New Roman"/>
              </a:rPr>
              <a:t>For</a:t>
            </a:r>
            <a:r>
              <a:rPr sz="2600" spc="10">
                <a:solidFill>
                  <a:srgbClr val="17365D"/>
                </a:solidFill>
                <a:latin typeface="Times New Roman"/>
                <a:cs typeface="Times New Roman"/>
              </a:rPr>
              <a:t> </a:t>
            </a:r>
            <a:r>
              <a:rPr sz="2600" spc="25">
                <a:solidFill>
                  <a:srgbClr val="17365D"/>
                </a:solidFill>
                <a:latin typeface="Times New Roman"/>
                <a:cs typeface="Times New Roman"/>
              </a:rPr>
              <a:t>….</a:t>
            </a:r>
            <a:r>
              <a:rPr sz="2600" spc="14">
                <a:solidFill>
                  <a:srgbClr val="17365D"/>
                </a:solidFill>
                <a:latin typeface="Times New Roman"/>
                <a:cs typeface="Times New Roman"/>
              </a:rPr>
              <a:t> </a:t>
            </a:r>
            <a:r>
              <a:rPr sz="2600" spc="27">
                <a:solidFill>
                  <a:srgbClr val="17365D"/>
                </a:solidFill>
                <a:latin typeface="Times New Roman"/>
                <a:cs typeface="Times New Roman"/>
              </a:rPr>
              <a:t>Next</a:t>
            </a:r>
            <a:r>
              <a:rPr sz="2600" spc="51">
                <a:solidFill>
                  <a:srgbClr val="17365D"/>
                </a:solidFill>
                <a:latin typeface="Times New Roman"/>
                <a:cs typeface="Times New Roman"/>
              </a:rPr>
              <a:t> </a:t>
            </a:r>
            <a:r>
              <a:rPr sz="2600">
                <a:solidFill>
                  <a:srgbClr val="17365D"/>
                </a:solidFill>
                <a:latin typeface="OCNAMK+Times New Roman"/>
                <a:cs typeface="OCNAMK+Times New Roman"/>
              </a:rPr>
              <a:t>/</a:t>
            </a:r>
            <a:r>
              <a:rPr sz="2600" spc="38">
                <a:solidFill>
                  <a:srgbClr val="17365D"/>
                </a:solidFill>
                <a:latin typeface="OCNAMK+Times New Roman"/>
                <a:cs typeface="OCNAMK+Times New Roman"/>
              </a:rPr>
              <a:t> </a:t>
            </a:r>
            <a:r>
              <a:rPr sz="2600" spc="21">
                <a:solidFill>
                  <a:srgbClr val="17365D"/>
                </a:solidFill>
                <a:latin typeface="OCNAMK+Times New Roman"/>
                <a:cs typeface="OCNAMK+Times New Roman"/>
              </a:rPr>
              <a:t>اريةꢀالتك </a:t>
            </a:r>
            <a:r>
              <a:rPr sz="2600" spc="25">
                <a:solidFill>
                  <a:srgbClr val="17365D"/>
                </a:solidFill>
                <a:latin typeface="OCNAMK+Times New Roman"/>
                <a:cs typeface="OCNAMK+Times New Roman"/>
              </a:rPr>
              <a:t>ꢁالجم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15644" y="5626353"/>
            <a:ext cx="6930052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ىꢁꢀتꢁا كودꢁا</a:t>
            </a:r>
            <a:r>
              <a:rPr sz="1400" spc="-57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لꢊخ ꢆم ꢀꢃشرح ꢅسيت ، ꢀꢉمسب ꢀꢈتحديد</a:t>
            </a:r>
            <a:r>
              <a:rPr sz="1400" spc="18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ꢅيت ꢇمراꢁا</a:t>
            </a:r>
            <a:r>
              <a:rPr sz="1400" spc="-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ꢆم</a:t>
            </a:r>
            <a:r>
              <a:rPr sz="1400" spc="11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محدد</a:t>
            </a:r>
            <a:r>
              <a:rPr sz="1400" spc="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عدد</a:t>
            </a:r>
            <a:r>
              <a:rPr sz="1400" spc="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كودꢁا</a:t>
            </a:r>
            <a:r>
              <a:rPr sz="1400" spc="-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ꢆم</a:t>
            </a:r>
            <a:r>
              <a:rPr sz="1400" spc="11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زءꢂ تكرارꢁ ꢅتستخد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72972" y="8814458"/>
            <a:ext cx="6980675" cy="9841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sz="1400" spc="1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ꢆم</a:t>
            </a:r>
            <a:r>
              <a:rPr sz="1400" spc="23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يبدأ</a:t>
            </a:r>
            <a:r>
              <a:rPr sz="1400" spc="3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نهꢎب</a:t>
            </a:r>
            <a:r>
              <a:rPr sz="1400" spc="28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1400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متغيرꢁا</a:t>
            </a:r>
            <a:r>
              <a:rPr sz="1400" spc="1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تكويد</a:t>
            </a:r>
            <a:r>
              <a:rPr sz="1400" spc="3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69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 spc="2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و</a:t>
            </a:r>
            <a:r>
              <a:rPr sz="1400" spc="1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68</a:t>
            </a:r>
            <a:r>
              <a:rPr sz="1400" spc="1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سطر</a:t>
            </a:r>
            <a:r>
              <a:rPr sz="1400" spc="1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يمةꢉꢁꢀب</a:t>
            </a:r>
            <a:r>
              <a:rPr sz="1400" spc="31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شحنه</a:t>
            </a:r>
            <a:r>
              <a:rPr sz="1400" spc="2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و</a:t>
            </a:r>
            <a:r>
              <a:rPr sz="1400" spc="1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integer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 spc="25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ꢍ</a:t>
            </a:r>
            <a:r>
              <a:rPr sz="1400" spc="2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</a:t>
            </a:r>
            <a:r>
              <a:rPr sz="1400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متغيرꢁا ꢋريꢌت</a:t>
            </a:r>
            <a:r>
              <a:rPr sz="1400" spc="23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ꢅت</a:t>
            </a:r>
            <a:r>
              <a:rPr sz="1400" spc="3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67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سطر</a:t>
            </a:r>
          </a:p>
          <a:p>
            <a:pPr marL="13716" marR="0">
              <a:lnSpc>
                <a:spcPts val="1713"/>
              </a:lnSpc>
              <a:spcBef>
                <a:spcPts val="25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</a:t>
            </a:r>
            <a:r>
              <a:rPr sz="1400" spc="12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ىꢁإ</a:t>
            </a:r>
            <a:r>
              <a:rPr sz="1400" spc="12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sz="1400" spc="12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ꢆم</a:t>
            </a:r>
            <a:r>
              <a:rPr sz="1400" spc="132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ꢅرق</a:t>
            </a:r>
            <a:r>
              <a:rPr sz="1400" spc="13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رꢃسيظ</a:t>
            </a:r>
            <a:r>
              <a:rPr sz="1400" spc="13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ꢑمر</a:t>
            </a:r>
            <a:r>
              <a:rPr sz="1400" spc="126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كل</a:t>
            </a:r>
            <a:r>
              <a:rPr sz="1400" spc="11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ꢄꢏ</a:t>
            </a:r>
            <a:r>
              <a:rPr sz="1400" spc="12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و</a:t>
            </a:r>
            <a:r>
              <a:rPr sz="1400" spc="122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ꢇمرا</a:t>
            </a:r>
            <a:r>
              <a:rPr sz="1400" spc="126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</a:t>
            </a:r>
            <a:r>
              <a:rPr sz="1400" spc="11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كودꢁا</a:t>
            </a:r>
            <a:r>
              <a:rPr sz="1400" spc="12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ꢑدꢀإع</a:t>
            </a:r>
            <a:r>
              <a:rPr sz="1400" spc="12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ꢅسيت</a:t>
            </a:r>
            <a:r>
              <a:rPr sz="1400" spc="132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أنه</a:t>
            </a:r>
            <a:r>
              <a:rPr sz="1400" spc="111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ꢐꢀنꢌم</a:t>
            </a:r>
            <a:r>
              <a:rPr sz="1400" spc="11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ꢀيمꢏ</a:t>
            </a:r>
            <a:r>
              <a:rPr sz="1400" spc="12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،</a:t>
            </a:r>
            <a:r>
              <a:rPr sz="1400" spc="125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6</a:t>
            </a:r>
            <a:r>
              <a:rPr sz="1400" spc="12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ꢅرق</a:t>
            </a:r>
            <a:r>
              <a:rPr sz="1400" spc="113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ىꢁإ</a:t>
            </a:r>
            <a:r>
              <a:rPr sz="1400" spc="124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يصل</a:t>
            </a:r>
            <a:r>
              <a:rPr sz="1400" spc="139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حتى</a:t>
            </a:r>
          </a:p>
          <a:p>
            <a:pPr marL="3671899" marR="0">
              <a:lnSpc>
                <a:spcPts val="1713"/>
              </a:lnSpc>
              <a:spcBef>
                <a:spcPts val="20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ꢑدꢀꢏꢓا يةꢀꢃن</a:t>
            </a:r>
            <a:r>
              <a:rPr sz="1400" spc="2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: 6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سطر</a:t>
            </a:r>
            <a:r>
              <a:rPr sz="1400" spc="10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ةꢁꢀرس ꢄꢏ</a:t>
            </a:r>
            <a:r>
              <a:rPr sz="1400" spc="11">
                <a:solidFill>
                  <a:srgbClr val="000000"/>
                </a:solidFill>
                <a:latin typeface="NRHJRI+Arial"/>
                <a:cs typeface="NRHJRI+Arial"/>
              </a:rPr>
              <a:t> </a:t>
            </a:r>
            <a:r>
              <a:rPr sz="1400">
                <a:solidFill>
                  <a:srgbClr val="000000"/>
                </a:solidFill>
                <a:latin typeface="NRHJRI+Arial"/>
                <a:cs typeface="NRHJRI+Arial"/>
              </a:rPr>
              <a:t>ꢒترتيꢁꢀب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711828" y="9888528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53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867410" y="1606295"/>
            <a:ext cx="5829300" cy="644270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8757" y="1313838"/>
            <a:ext cx="2948695" cy="4843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for/next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>
                <a:solidFill>
                  <a:srgbClr val="000000"/>
                </a:solidFill>
                <a:latin typeface="JBCTFJ+Arial"/>
                <a:cs typeface="JBCTFJ+Arial"/>
              </a:rPr>
              <a:t>كودꢂل ليꢁالت</a:t>
            </a:r>
            <a:r>
              <a:rPr sz="1400" spc="-10">
                <a:solidFill>
                  <a:srgbClr val="000000"/>
                </a:solidFill>
                <a:latin typeface="JBCTFJ+Arial"/>
                <a:cs typeface="JBCTFJ+Arial"/>
              </a:rPr>
              <a:t> </a:t>
            </a:r>
            <a:r>
              <a:rPr sz="1400">
                <a:solidFill>
                  <a:srgbClr val="000000"/>
                </a:solidFill>
                <a:latin typeface="JBCTFJ+Arial"/>
                <a:cs typeface="JBCTFJ+Arial"/>
              </a:rPr>
              <a:t>ꢀالشك انظر أكثر لفهم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541009" y="4497855"/>
            <a:ext cx="1606367" cy="531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83"/>
              </a:lnSpc>
              <a:spcBef>
                <a:spcPct val="0"/>
              </a:spcBef>
              <a:spcAft>
                <a:spcPct val="0"/>
              </a:spcAft>
            </a:pPr>
            <a:r>
              <a:rPr sz="1600" spc="1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600">
                <a:solidFill>
                  <a:srgbClr val="000000"/>
                </a:solidFill>
                <a:latin typeface="JBCTFJ+Arial"/>
                <a:cs typeface="JBCTFJ+Arial"/>
              </a:rPr>
              <a:t>جꢄꢁالبرن ꢀꢃتشغ عند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711828" y="9888528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54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object 1"/>
          <p:cNvSpPr/>
          <p:nvPr/>
        </p:nvSpPr>
        <p:spPr>
          <a:xfrm>
            <a:off x="304800" y="293116"/>
            <a:ext cx="6952488" cy="10084002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702563" y="1744218"/>
            <a:ext cx="6158483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1040" y="962152"/>
            <a:ext cx="6158483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68350" y="2557526"/>
            <a:ext cx="6073140" cy="549147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20851" y="439446"/>
            <a:ext cx="123054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Assistant Lecturer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292472" y="439446"/>
            <a:ext cx="2868806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  <a:r>
              <a:rPr sz="11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/College of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54684" y="628422"/>
            <a:ext cx="115420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Omar A. Imran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955670" y="606693"/>
            <a:ext cx="11129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7F7F7F"/>
                </a:solidFill>
                <a:latin typeface="Times New Roman"/>
                <a:cs typeface="Times New Roman"/>
              </a:rPr>
              <a:t>Visual Basic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22469" y="628422"/>
            <a:ext cx="1589920" cy="52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  <a:r>
              <a:rPr sz="11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 spc="-1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100" spc="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</a:p>
          <a:p>
            <a:pPr marL="341757" marR="0">
              <a:lnSpc>
                <a:spcPts val="1222"/>
              </a:lnSpc>
              <a:spcBef>
                <a:spcPts val="99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Times New Roman"/>
                <a:cs typeface="Times New Roman"/>
              </a:rPr>
              <a:t>Second Class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29944" y="789966"/>
            <a:ext cx="909015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Times New Roman"/>
                <a:cs typeface="Times New Roman"/>
              </a:rPr>
              <a:t>2018 – 2019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795651" y="1323027"/>
            <a:ext cx="4637225" cy="861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ct val="0"/>
              </a:spcBef>
              <a:spcAft>
                <a:spcPct val="0"/>
              </a:spcAft>
            </a:pPr>
            <a:r>
              <a:rPr sz="2600" spc="23">
                <a:solidFill>
                  <a:srgbClr val="17365D"/>
                </a:solidFill>
                <a:latin typeface="KNTGFV+Times New Roman"/>
                <a:cs typeface="KNTGFV+Times New Roman"/>
              </a:rPr>
              <a:t>والشعبية</a:t>
            </a:r>
            <a:r>
              <a:rPr sz="2600" spc="20">
                <a:solidFill>
                  <a:srgbClr val="17365D"/>
                </a:solidFill>
                <a:latin typeface="KNTGFV+Times New Roman"/>
                <a:cs typeface="KNTGFV+Times New Roman"/>
              </a:rPr>
              <a:t> </a:t>
            </a:r>
            <a:r>
              <a:rPr sz="2600" spc="21">
                <a:solidFill>
                  <a:srgbClr val="17365D"/>
                </a:solidFill>
                <a:latin typeface="KNTGFV+Times New Roman"/>
                <a:cs typeface="KNTGFV+Times New Roman"/>
              </a:rPr>
              <a:t>ةꢀارꢁالتك</a:t>
            </a:r>
            <a:r>
              <a:rPr sz="2600" spc="20">
                <a:solidFill>
                  <a:srgbClr val="17365D"/>
                </a:solidFill>
                <a:latin typeface="KNTGFV+Times New Roman"/>
                <a:cs typeface="KNTGFV+Times New Roman"/>
              </a:rPr>
              <a:t> </a:t>
            </a:r>
            <a:r>
              <a:rPr sz="2600" spc="21">
                <a:solidFill>
                  <a:srgbClr val="17365D"/>
                </a:solidFill>
                <a:latin typeface="KNTGFV+Times New Roman"/>
                <a:cs typeface="KNTGFV+Times New Roman"/>
              </a:rPr>
              <a:t>ꢂالجم</a:t>
            </a:r>
            <a:r>
              <a:rPr sz="2600" spc="20">
                <a:solidFill>
                  <a:srgbClr val="17365D"/>
                </a:solidFill>
                <a:latin typeface="KNTGFV+Times New Roman"/>
                <a:cs typeface="KNTGFV+Times New Roman"/>
              </a:rPr>
              <a:t> </a:t>
            </a:r>
            <a:r>
              <a:rPr sz="2600" spc="21">
                <a:solidFill>
                  <a:srgbClr val="17365D"/>
                </a:solidFill>
                <a:latin typeface="KNTGFV+Times New Roman"/>
                <a:cs typeface="KNTGFV+Times New Roman"/>
              </a:rPr>
              <a:t>ينꢃ</a:t>
            </a:r>
            <a:r>
              <a:rPr sz="2600" spc="18">
                <a:solidFill>
                  <a:srgbClr val="17365D"/>
                </a:solidFill>
                <a:latin typeface="KNTGFV+Times New Roman"/>
                <a:cs typeface="KNTGFV+Times New Roman"/>
              </a:rPr>
              <a:t> </a:t>
            </a:r>
            <a:r>
              <a:rPr sz="2600" spc="25">
                <a:solidFill>
                  <a:srgbClr val="17365D"/>
                </a:solidFill>
                <a:latin typeface="KNTGFV+Times New Roman"/>
                <a:cs typeface="KNTGFV+Times New Roman"/>
              </a:rPr>
              <a:t>ꢄꢅيبꢆꢁꢇ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29588" y="1950084"/>
            <a:ext cx="6569258" cy="465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68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بين ꢇبالجم بدأꢆس و ،معةꢀمج مهاꢁخدꢀسꢁ يمكن ꢅꢀلꢁ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تꢄلمجاꢁ بعض يحꢃوꢀل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ꢂلجمꢁ بين ركيباتꢀلꢁ بعض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46521" y="2182517"/>
            <a:ext cx="1624581" cy="4843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 spc="-10">
                <a:solidFill>
                  <a:srgbClr val="000000"/>
                </a:solidFill>
                <a:latin typeface="Calibri"/>
                <a:cs typeface="Calibri"/>
              </a:rPr>
              <a:t>if</a:t>
            </a:r>
            <a:r>
              <a:rPr sz="1400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…then</a:t>
            </a:r>
            <a:r>
              <a:rPr sz="1400" spc="-1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for/next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582166" y="5683527"/>
            <a:ext cx="6050105" cy="8625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لكودꢁ ꢅꢌ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ꢋلمذكورꢁ اتꢆبالبيا ꢊꢆꢉش و</a:t>
            </a:r>
            <a:r>
              <a:rPr sz="1400" spc="15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myArray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وىꢀꢉلمꢁ عددꢀم غيرꢀم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عريفꢀ ꢈꢀ</a:t>
            </a:r>
            <a:r>
              <a:rPr sz="1400" spc="-66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71</a:t>
            </a:r>
            <a:r>
              <a:rPr sz="1400" spc="79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  <a:p>
            <a:pPr marL="2806318" marR="0">
              <a:lnSpc>
                <a:spcPts val="1713"/>
              </a:lnSpc>
              <a:spcBef>
                <a:spcPts val="126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integer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ꢍ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غيرꢀلمꢁ عريفꢀ ꢈꢀ</a:t>
            </a:r>
            <a:r>
              <a:rPr sz="1400" spc="-66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73</a:t>
            </a:r>
            <a:r>
              <a:rPr sz="1400" spc="79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68400" y="6436637"/>
            <a:ext cx="6985935" cy="968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ꢅꢌ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ꢈيꢑلꢁ 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ددꢐ</a:t>
            </a:r>
            <a:r>
              <a:rPr sz="1400" spc="12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ꢅꢎ هائيةꢆلꢁ</a:t>
            </a:r>
            <a:r>
              <a:rPr sz="1400" spc="-2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ꢊꢀقيم و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1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ئيةꢁدꢀبꢄꢁ</a:t>
            </a:r>
            <a:r>
              <a:rPr sz="1400" spc="-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ꢊꢀقيم</a:t>
            </a:r>
            <a:r>
              <a:rPr sz="1400" spc="-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for/next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ꢋادꢌꢏل</a:t>
            </a:r>
            <a:r>
              <a:rPr sz="1400" spc="-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دꢁلعدꢁ وꢎ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غيرꢀلمꢁ</a:t>
            </a:r>
            <a:r>
              <a:rPr sz="1400" spc="-2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أصبح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74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  <a:p>
            <a:pPr marL="150876" marR="0">
              <a:lnSpc>
                <a:spcPts val="1713"/>
              </a:lnSpc>
              <a:spcBef>
                <a:spcPts val="292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عددꢀم غيرꢀلمꢁ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ꢈقي من قيمة ꢒإل رꢁكرꢀ ꢂك ꢅꢌ</a:t>
            </a:r>
            <a:r>
              <a:rPr sz="1400" spc="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ꢂꢑꢀꢆسي يثꢉ</a:t>
            </a:r>
            <a:r>
              <a:rPr sz="1400" spc="15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1-)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myArray.length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( وىꢀꢉلمꢁ عددꢀم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غيرꢀلمꢁ</a:t>
            </a:r>
          </a:p>
          <a:p>
            <a:pPr marL="5039309" marR="0">
              <a:lnSpc>
                <a:spcPts val="1568"/>
              </a:lnSpc>
              <a:spcBef>
                <a:spcPts val="233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ꢓيꢀرꢀبال</a:t>
            </a:r>
            <a:r>
              <a:rPr sz="1400" spc="17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وىꢀꢉلمꢁ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068628" y="7297697"/>
            <a:ext cx="6113457" cy="735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ꢅꢀلꢁ ꢈيꢑلꢁ ددꢐ و</a:t>
            </a:r>
            <a:r>
              <a:rPr sz="1400" spc="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myArray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غيرꢀلمꢁ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ꢂخꢁد ꢅꢖعꢕلꢁ ꢈيꢑلꢁ ددꢐ</a:t>
            </a:r>
            <a:r>
              <a:rPr sz="1400" spc="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بين ꢔرꢕلꢁ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ةꢌلمعر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Arrays 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ꢂꢁ</a:t>
            </a:r>
            <a:r>
              <a:rPr sz="1400" spc="-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ꢇجꢁر</a:t>
            </a:r>
          </a:p>
          <a:p>
            <a:pPr marL="1314018" marR="0">
              <a:lnSpc>
                <a:spcPts val="1713"/>
              </a:lnSpc>
              <a:spcBef>
                <a:spcPts val="266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( </a:t>
            </a:r>
            <a:r>
              <a:rPr sz="1400" spc="1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ꢘاقꢆ</a:t>
            </a:r>
            <a:r>
              <a:rPr sz="1400" spc="17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لكودꢁ ꢓسب</a:t>
            </a:r>
            <a:r>
              <a:rPr sz="1400" spc="15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ةꢌلمعر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myArray()</a:t>
            </a:r>
            <a:r>
              <a:rPr sz="1400" spc="-14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غيرꢀلمꢁ ꢗꢁأقو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بين</a:t>
            </a:r>
            <a:r>
              <a:rPr sz="1400" spc="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اꢎددꢉꢆ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803452" y="7924061"/>
            <a:ext cx="6945625" cy="968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8119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تꢖوص</a:t>
            </a:r>
            <a:r>
              <a:rPr sz="1400" spc="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ꢁإذ ꢊꢆأ لكودꢁ رشدꢀل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if…then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ꢋادꢌꢙꢁ</a:t>
            </a:r>
            <a:r>
              <a:rPr sz="1400" spc="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من</a:t>
            </a:r>
            <a:r>
              <a:rPr sz="1400" spc="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كونꢀي و</a:t>
            </a:r>
            <a:r>
              <a:rPr sz="1400" spc="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for/next</a:t>
            </a:r>
            <a:r>
              <a:rPr sz="1400" spc="-15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ꢋادꢌإ وىꢀꢉم ꢅꢎ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76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</a:t>
            </a:r>
            <a:r>
              <a:rPr sz="1400" spc="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75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  <a:p>
            <a:pPr marL="0" marR="0">
              <a:lnSpc>
                <a:spcPts val="1713"/>
              </a:lnSpc>
              <a:spcBef>
                <a:spcPts val="25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ꢈꢀ</a:t>
            </a:r>
            <a:r>
              <a:rPr sz="1400" spc="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"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صيةꢆ رسالة ظهرꢀس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رىꢎلجوꢁ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"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يمةꢑلꢁ ꢒإل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(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myArray(i))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وىꢀꢉلمꢁ عددꢀم غيرꢀلمꢁ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ꢅꢌ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ريةꢁكرꢀلꢁ ꢋادꢌꢙꢁ</a:t>
            </a:r>
          </a:p>
          <a:p>
            <a:pPr marL="4963109" marR="0">
              <a:lnSpc>
                <a:spcPts val="1568"/>
              </a:lnSpc>
              <a:spcBef>
                <a:spcPts val="224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".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رىꢎلجوꢁ ييارꢀخꢁ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35100" y="8787026"/>
            <a:ext cx="6679230" cy="860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13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if..next </a:t>
            </a:r>
            <a:r>
              <a:rPr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sz="14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ꢋادꢌꢙꢁ ꢂꢛخ من</a:t>
            </a:r>
            <a:r>
              <a:rPr sz="1400" spc="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ꢍذل</a:t>
            </a:r>
            <a:r>
              <a:rPr sz="1400" spc="-15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 كمالهاꢁ ꢈدꢐ</a:t>
            </a:r>
            <a:r>
              <a:rPr sz="1400" spc="23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</a:t>
            </a:r>
            <a:r>
              <a:rPr sz="1400" spc="-1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ريةꢁكرꢀلꢁ ꢋادꢌꢙꢁ من</a:t>
            </a:r>
            <a:r>
              <a:rPr sz="1400" spc="-1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ꢚلخروꢁ يدꢕꢀل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77</a:t>
            </a:r>
            <a:r>
              <a:rPr sz="1400" spc="-11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Exit for</a:t>
            </a:r>
            <a:r>
              <a:rPr sz="1400" spc="-14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  <a:p>
            <a:pPr marL="3207080" marR="0">
              <a:lnSpc>
                <a:spcPts val="1713"/>
              </a:lnSpc>
              <a:spcBef>
                <a:spcPts val="125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if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</a:t>
            </a:r>
            <a:r>
              <a:rPr sz="1400" spc="-81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sz="1400" spc="378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ꢂلجمꢁ هاياتꢆ</a:t>
            </a:r>
            <a:r>
              <a:rPr sz="1400" spc="18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ꢅꢎ</a:t>
            </a:r>
            <a:r>
              <a:rPr sz="1400" spc="20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: 79</a:t>
            </a:r>
            <a:r>
              <a:rPr sz="1400" spc="6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و</a:t>
            </a:r>
            <a:r>
              <a:rPr sz="1400" spc="14">
                <a:solidFill>
                  <a:srgbClr val="000000"/>
                </a:solidFill>
                <a:latin typeface="HIMTPR+Arial"/>
                <a:cs typeface="HIMTPR+Arial"/>
              </a:rPr>
              <a:t> </a:t>
            </a:r>
            <a:r>
              <a:rPr sz="1400">
                <a:solidFill>
                  <a:srgbClr val="000000"/>
                </a:solidFill>
                <a:latin typeface="Calibri"/>
                <a:cs typeface="Calibri"/>
              </a:rPr>
              <a:t>78 </a:t>
            </a:r>
            <a:r>
              <a:rPr sz="1400">
                <a:solidFill>
                  <a:srgbClr val="000000"/>
                </a:solidFill>
                <a:latin typeface="HIMTPR+Arial"/>
                <a:cs typeface="HIMTPR+Arial"/>
              </a:rPr>
              <a:t>لسطرꢁ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711828" y="9888528"/>
            <a:ext cx="35224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55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12767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123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2019-11-06T07:08:52Z</dcterms:modified>
</cp:coreProperties>
</file>